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74" r:id="rId6"/>
    <p:sldId id="273" r:id="rId7"/>
    <p:sldId id="275" r:id="rId8"/>
    <p:sldId id="276" r:id="rId9"/>
    <p:sldId id="277" r:id="rId10"/>
    <p:sldId id="278" r:id="rId11"/>
    <p:sldId id="279" r:id="rId12"/>
    <p:sldId id="280" r:id="rId13"/>
    <p:sldId id="262" r:id="rId14"/>
    <p:sldId id="268" r:id="rId15"/>
    <p:sldId id="281" r:id="rId16"/>
    <p:sldId id="283" r:id="rId17"/>
    <p:sldId id="282" r:id="rId18"/>
    <p:sldId id="264" r:id="rId19"/>
    <p:sldId id="269" r:id="rId20"/>
    <p:sldId id="284" r:id="rId21"/>
    <p:sldId id="285" r:id="rId22"/>
    <p:sldId id="286" r:id="rId23"/>
    <p:sldId id="287" r:id="rId24"/>
    <p:sldId id="288" r:id="rId25"/>
    <p:sldId id="292" r:id="rId26"/>
    <p:sldId id="266" r:id="rId27"/>
    <p:sldId id="270" r:id="rId28"/>
    <p:sldId id="290" r:id="rId29"/>
    <p:sldId id="291" r:id="rId30"/>
    <p:sldId id="293" r:id="rId31"/>
    <p:sldId id="265" r:id="rId32"/>
    <p:sldId id="271" r:id="rId33"/>
    <p:sldId id="294" r:id="rId34"/>
    <p:sldId id="295" r:id="rId35"/>
    <p:sldId id="267" r:id="rId36"/>
    <p:sldId id="272" r:id="rId37"/>
    <p:sldId id="296" r:id="rId38"/>
    <p:sldId id="297" r:id="rId39"/>
    <p:sldId id="298" r:id="rId40"/>
    <p:sldId id="299" r:id="rId41"/>
    <p:sldId id="301" r:id="rId42"/>
    <p:sldId id="302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1F57"/>
    <a:srgbClr val="A0132E"/>
    <a:srgbClr val="982461"/>
    <a:srgbClr val="952356"/>
    <a:srgbClr val="852858"/>
    <a:srgbClr val="662859"/>
    <a:srgbClr val="26175F"/>
    <a:srgbClr val="3B207E"/>
    <a:srgbClr val="0C144C"/>
    <a:srgbClr val="2E1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>
        <p:scale>
          <a:sx n="75" d="100"/>
          <a:sy n="75" d="100"/>
        </p:scale>
        <p:origin x="960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97C8-381D-43D7-B81A-A09B52E7A59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7B2F-6AE1-4968-AD0E-FCE535305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667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97C8-381D-43D7-B81A-A09B52E7A59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7B2F-6AE1-4968-AD0E-FCE535305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50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97C8-381D-43D7-B81A-A09B52E7A59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7B2F-6AE1-4968-AD0E-FCE535305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415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97C8-381D-43D7-B81A-A09B52E7A59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7B2F-6AE1-4968-AD0E-FCE535305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2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97C8-381D-43D7-B81A-A09B52E7A59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7B2F-6AE1-4968-AD0E-FCE535305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15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97C8-381D-43D7-B81A-A09B52E7A59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7B2F-6AE1-4968-AD0E-FCE535305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520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97C8-381D-43D7-B81A-A09B52E7A59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7B2F-6AE1-4968-AD0E-FCE535305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70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97C8-381D-43D7-B81A-A09B52E7A59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7B2F-6AE1-4968-AD0E-FCE535305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720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97C8-381D-43D7-B81A-A09B52E7A59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7B2F-6AE1-4968-AD0E-FCE535305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264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97C8-381D-43D7-B81A-A09B52E7A59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7B2F-6AE1-4968-AD0E-FCE535305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315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97C8-381D-43D7-B81A-A09B52E7A59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7B2F-6AE1-4968-AD0E-FCE535305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524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797C8-381D-43D7-B81A-A09B52E7A59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57B2F-6AE1-4968-AD0E-FCE535305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41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-615900" y="-1066593"/>
            <a:ext cx="12963602" cy="8937176"/>
            <a:chOff x="-615900" y="-1066593"/>
            <a:chExt cx="12963602" cy="8937176"/>
          </a:xfrm>
        </p:grpSpPr>
        <p:sp>
          <p:nvSpPr>
            <p:cNvPr id="4" name="직사각형 3"/>
            <p:cNvSpPr/>
            <p:nvPr/>
          </p:nvSpPr>
          <p:spPr>
            <a:xfrm>
              <a:off x="0" y="-166709"/>
              <a:ext cx="12266579" cy="7072008"/>
            </a:xfrm>
            <a:prstGeom prst="rect">
              <a:avLst/>
            </a:prstGeom>
            <a:gradFill>
              <a:gsLst>
                <a:gs pos="0">
                  <a:srgbClr val="1D106A"/>
                </a:gs>
                <a:gs pos="25000">
                  <a:srgbClr val="2E1D57"/>
                </a:gs>
                <a:gs pos="100000">
                  <a:srgbClr val="A60202"/>
                </a:gs>
                <a:gs pos="74000">
                  <a:srgbClr val="9B2155"/>
                </a:gs>
                <a:gs pos="49000">
                  <a:srgbClr val="782C59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/>
            <p:cNvSpPr/>
            <p:nvPr/>
          </p:nvSpPr>
          <p:spPr>
            <a:xfrm rot="1050373">
              <a:off x="9294040" y="4332815"/>
              <a:ext cx="3053662" cy="2632466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/>
            <p:cNvSpPr/>
            <p:nvPr/>
          </p:nvSpPr>
          <p:spPr>
            <a:xfrm rot="5400000">
              <a:off x="9380189" y="-477969"/>
              <a:ext cx="1029596" cy="887582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/>
            <p:cNvSpPr/>
            <p:nvPr/>
          </p:nvSpPr>
          <p:spPr>
            <a:xfrm rot="20397588" flipH="1">
              <a:off x="563937" y="2116169"/>
              <a:ext cx="534865" cy="461090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/>
            <p:cNvSpPr/>
            <p:nvPr/>
          </p:nvSpPr>
          <p:spPr>
            <a:xfrm rot="19915312" flipH="1">
              <a:off x="10810105" y="5282534"/>
              <a:ext cx="1207918" cy="104130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/>
            <p:cNvSpPr/>
            <p:nvPr/>
          </p:nvSpPr>
          <p:spPr>
            <a:xfrm rot="984616" flipH="1">
              <a:off x="1961138" y="3592720"/>
              <a:ext cx="1806212" cy="1557078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 rot="5400000" flipH="1">
              <a:off x="499625" y="6064500"/>
              <a:ext cx="1239598" cy="106861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 flipH="1">
              <a:off x="7408969" y="1968663"/>
              <a:ext cx="438539" cy="378051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이등변 삼각형 37"/>
            <p:cNvSpPr/>
            <p:nvPr/>
          </p:nvSpPr>
          <p:spPr>
            <a:xfrm rot="1479860" flipH="1">
              <a:off x="2687011" y="291595"/>
              <a:ext cx="438539" cy="378051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/>
            <p:cNvSpPr/>
            <p:nvPr/>
          </p:nvSpPr>
          <p:spPr>
            <a:xfrm rot="6759136">
              <a:off x="-826498" y="-855995"/>
              <a:ext cx="3053662" cy="2632466"/>
            </a:xfrm>
            <a:prstGeom prst="triangle">
              <a:avLst/>
            </a:prstGeom>
            <a:solidFill>
              <a:schemeClr val="bg1">
                <a:alpha val="12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이등변 삼각형 41"/>
            <p:cNvSpPr/>
            <p:nvPr/>
          </p:nvSpPr>
          <p:spPr>
            <a:xfrm rot="8151701" flipH="1">
              <a:off x="4950221" y="6323232"/>
              <a:ext cx="1059213" cy="913114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 rot="12214445" flipH="1">
              <a:off x="10397007" y="2241771"/>
              <a:ext cx="1239598" cy="1068618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/>
            <p:cNvSpPr/>
            <p:nvPr/>
          </p:nvSpPr>
          <p:spPr>
            <a:xfrm rot="9600152" flipH="1">
              <a:off x="1726823" y="3784786"/>
              <a:ext cx="970609" cy="836731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/>
            <p:cNvSpPr/>
            <p:nvPr/>
          </p:nvSpPr>
          <p:spPr>
            <a:xfrm rot="19135596" flipH="1">
              <a:off x="8329511" y="4825723"/>
              <a:ext cx="744682" cy="641967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/>
            <p:cNvSpPr/>
            <p:nvPr/>
          </p:nvSpPr>
          <p:spPr>
            <a:xfrm rot="5400000" flipH="1">
              <a:off x="6552788" y="6672822"/>
              <a:ext cx="1286485" cy="110903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/>
            <p:cNvSpPr/>
            <p:nvPr/>
          </p:nvSpPr>
          <p:spPr>
            <a:xfrm rot="8743495" flipH="1">
              <a:off x="4099332" y="1217705"/>
              <a:ext cx="888645" cy="766073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/>
            <p:cNvSpPr/>
            <p:nvPr/>
          </p:nvSpPr>
          <p:spPr>
            <a:xfrm rot="1479860" flipH="1">
              <a:off x="11194794" y="761794"/>
              <a:ext cx="438539" cy="378051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14336" y="2127412"/>
            <a:ext cx="3163328" cy="2167195"/>
          </a:xfrm>
        </p:spPr>
        <p:txBody>
          <a:bodyPr>
            <a:normAutofit/>
          </a:bodyPr>
          <a:lstStyle/>
          <a:p>
            <a:r>
              <a:rPr lang="en-US" altLang="ko-KR" sz="14000" dirty="0" smtClean="0">
                <a:solidFill>
                  <a:schemeClr val="bg1"/>
                </a:solidFill>
                <a:latin typeface="Bahnschrift Light Condensed" panose="020B0502040204020203" pitchFamily="34" charset="0"/>
                <a:ea typeface="KoPubWorld돋움체 Bold" panose="00000800000000000000" pitchFamily="2" charset="-127"/>
                <a:cs typeface="Arial" panose="020B0604020202020204" pitchFamily="34" charset="0"/>
              </a:rPr>
              <a:t>DQN</a:t>
            </a:r>
            <a:endParaRPr lang="ko-KR" altLang="en-US" sz="14000" dirty="0">
              <a:solidFill>
                <a:schemeClr val="bg1"/>
              </a:solidFill>
              <a:latin typeface="Bahnschrift Light Condensed" panose="020B0502040204020203" pitchFamily="34" charset="0"/>
              <a:ea typeface="KoPubWorld돋움체 Bold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781808" y="4403186"/>
            <a:ext cx="2578957" cy="1079994"/>
          </a:xfrm>
        </p:spPr>
        <p:txBody>
          <a:bodyPr>
            <a:noAutofit/>
          </a:bodyPr>
          <a:lstStyle/>
          <a:p>
            <a:r>
              <a:rPr lang="en-US" altLang="ko-KR" sz="2300" dirty="0" smtClean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Team. </a:t>
            </a:r>
            <a:r>
              <a:rPr lang="en-US" altLang="ko-KR" sz="2300" dirty="0" smtClean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Evolution</a:t>
            </a:r>
          </a:p>
          <a:p>
            <a:r>
              <a:rPr lang="ko-KR" altLang="en-US" sz="2200" dirty="0" err="1" smtClean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조강준</a:t>
            </a:r>
            <a:endParaRPr lang="ko-KR" altLang="en-US" sz="2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058011" y="4186028"/>
            <a:ext cx="402654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부제목 2"/>
          <p:cNvSpPr txBox="1">
            <a:spLocks/>
          </p:cNvSpPr>
          <p:nvPr/>
        </p:nvSpPr>
        <p:spPr>
          <a:xfrm>
            <a:off x="2500183" y="291595"/>
            <a:ext cx="7191633" cy="1079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pc="1000" dirty="0" smtClean="0">
                <a:solidFill>
                  <a:schemeClr val="bg1">
                    <a:alpha val="60000"/>
                  </a:schemeClr>
                </a:solidFill>
                <a:latin typeface="Bahnschrift Light Condensed" panose="020B0502040204020203" pitchFamily="34" charset="0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DEEP Q-LEARNING NETWORK</a:t>
            </a:r>
            <a:endParaRPr lang="ko-KR" altLang="en-US" spc="1000" dirty="0">
              <a:solidFill>
                <a:schemeClr val="bg1">
                  <a:alpha val="60000"/>
                </a:schemeClr>
              </a:solidFill>
              <a:latin typeface="Bahnschrift Light Condensed" panose="020B0502040204020203" pitchFamily="34" charset="0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832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93869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0" y="506098"/>
            <a:ext cx="3975499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What is RL?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68763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057663" y="17568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6" descr="í©ë§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r="20869"/>
          <a:stretch/>
        </p:blipFill>
        <p:spPr bwMode="auto">
          <a:xfrm>
            <a:off x="6839949" y="1845635"/>
            <a:ext cx="4548764" cy="431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이등변 삼각형 61"/>
          <p:cNvSpPr/>
          <p:nvPr/>
        </p:nvSpPr>
        <p:spPr>
          <a:xfrm rot="5400000">
            <a:off x="1150134" y="2204794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 flipH="1">
            <a:off x="1605149" y="2119890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Reward :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보상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 flipH="1">
            <a:off x="1605148" y="2756624"/>
            <a:ext cx="409896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= 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얻게 될 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score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0195898" y="5032733"/>
            <a:ext cx="127000" cy="131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195898" y="5172433"/>
            <a:ext cx="127000" cy="131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189548" y="4924783"/>
            <a:ext cx="127000" cy="131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9745048" y="5039083"/>
            <a:ext cx="127000" cy="131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87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93869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0" y="506098"/>
            <a:ext cx="3975499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What is RL?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68763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057663" y="17568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이등변 삼각형 61"/>
          <p:cNvSpPr/>
          <p:nvPr/>
        </p:nvSpPr>
        <p:spPr>
          <a:xfrm rot="5400000">
            <a:off x="857972" y="2866897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 flipH="1">
            <a:off x="1312987" y="2781993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RL</a:t>
            </a:r>
            <a:r>
              <a:rPr lang="ko-KR" altLang="en-US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목표</a:t>
            </a:r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 flipH="1">
            <a:off x="1312986" y="3418727"/>
            <a:ext cx="409896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에이전트의 목표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1312986" y="4032933"/>
            <a:ext cx="409896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</a:t>
            </a:r>
            <a:r>
              <a:rPr lang="ko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보상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(Score)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최대화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29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93869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0" y="506098"/>
            <a:ext cx="3975499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What is RL?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68763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057663" y="17568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flipH="1">
            <a:off x="3379277" y="2048039"/>
            <a:ext cx="5036758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 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상태에서 최대의 보상</a:t>
            </a:r>
            <a:endParaRPr lang="en-US" altLang="ko-KR" sz="28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 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다음 상태에서 최대의 보상</a:t>
            </a:r>
            <a:endParaRPr lang="en-US" altLang="ko-KR" sz="28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 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 다음 상태에서 최대의 보상</a:t>
            </a:r>
            <a:endParaRPr lang="en-US" altLang="ko-KR" sz="28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…</a:t>
            </a:r>
          </a:p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 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최종 상태에서 최대의 보상</a:t>
            </a:r>
            <a:endParaRPr lang="en-US" altLang="ko-KR" sz="28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1424345" y="4700431"/>
            <a:ext cx="11040447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 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상태에서 최대의 보상을 얻을 수 있는 행동을 취하면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		</a:t>
            </a:r>
          </a:p>
          <a:p>
            <a:r>
              <a:rPr lang="en-US" altLang="ko-KR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최종적으로 마지막 상태에서 최대의 보상을 얻을 수 있게 된다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31" name="TextBox 30"/>
          <p:cNvSpPr txBox="1"/>
          <p:nvPr/>
        </p:nvSpPr>
        <p:spPr>
          <a:xfrm flipH="1">
            <a:off x="598845" y="6006874"/>
            <a:ext cx="1104044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이것이 강화 학습의 목표</a:t>
            </a:r>
            <a:endParaRPr lang="en-US" altLang="ko-KR" sz="28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056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-81123" y="-581676"/>
            <a:ext cx="12266579" cy="8419559"/>
            <a:chOff x="0" y="-548976"/>
            <a:chExt cx="12266579" cy="8419559"/>
          </a:xfrm>
        </p:grpSpPr>
        <p:sp>
          <p:nvSpPr>
            <p:cNvPr id="35" name="직사각형 34"/>
            <p:cNvSpPr/>
            <p:nvPr/>
          </p:nvSpPr>
          <p:spPr>
            <a:xfrm>
              <a:off x="0" y="-166709"/>
              <a:ext cx="12266579" cy="7072008"/>
            </a:xfrm>
            <a:prstGeom prst="rect">
              <a:avLst/>
            </a:prstGeom>
            <a:gradFill>
              <a:gsLst>
                <a:gs pos="0">
                  <a:srgbClr val="1D106A"/>
                </a:gs>
                <a:gs pos="25000">
                  <a:srgbClr val="2E1D57"/>
                </a:gs>
                <a:gs pos="100000">
                  <a:srgbClr val="A60202"/>
                </a:gs>
                <a:gs pos="74000">
                  <a:srgbClr val="9B2155"/>
                </a:gs>
                <a:gs pos="49000">
                  <a:srgbClr val="782C59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5400000">
              <a:off x="9380189" y="-477969"/>
              <a:ext cx="1029596" cy="887582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/>
            <p:cNvSpPr/>
            <p:nvPr/>
          </p:nvSpPr>
          <p:spPr>
            <a:xfrm rot="20397588" flipH="1">
              <a:off x="563937" y="2116169"/>
              <a:ext cx="534865" cy="461090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19915312" flipH="1">
              <a:off x="10810105" y="5282534"/>
              <a:ext cx="1207918" cy="104130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/>
            <p:cNvSpPr/>
            <p:nvPr/>
          </p:nvSpPr>
          <p:spPr>
            <a:xfrm rot="5400000" flipH="1">
              <a:off x="499625" y="6064500"/>
              <a:ext cx="1239598" cy="106861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19135596" flipH="1">
              <a:off x="8329511" y="4825723"/>
              <a:ext cx="744682" cy="641967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/>
            <p:cNvSpPr/>
            <p:nvPr/>
          </p:nvSpPr>
          <p:spPr>
            <a:xfrm rot="5400000" flipH="1">
              <a:off x="6552788" y="6672822"/>
              <a:ext cx="1286485" cy="110903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/>
            <p:cNvSpPr/>
            <p:nvPr/>
          </p:nvSpPr>
          <p:spPr>
            <a:xfrm rot="8743495" flipH="1">
              <a:off x="4099332" y="1217705"/>
              <a:ext cx="888645" cy="766073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1479860" flipH="1">
              <a:off x="11194794" y="761794"/>
              <a:ext cx="438539" cy="378051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84441" y="1942418"/>
            <a:ext cx="9023117" cy="2167195"/>
          </a:xfrm>
        </p:spPr>
        <p:txBody>
          <a:bodyPr>
            <a:normAutofit/>
          </a:bodyPr>
          <a:lstStyle/>
          <a:p>
            <a:r>
              <a:rPr lang="en-US" altLang="ko-KR" sz="9800" dirty="0" smtClean="0">
                <a:solidFill>
                  <a:schemeClr val="bg1"/>
                </a:solidFill>
                <a:latin typeface="Bahnschrift Light Condensed" panose="020B0502040204020203" pitchFamily="34" charset="0"/>
                <a:ea typeface="KoPubWorld돋움체 Bold" panose="00000800000000000000" pitchFamily="2" charset="-127"/>
                <a:cs typeface="Arial" panose="020B0604020202020204" pitchFamily="34" charset="0"/>
              </a:rPr>
              <a:t>Q-Learning</a:t>
            </a:r>
            <a:endParaRPr lang="ko-KR" altLang="en-US" sz="9800" dirty="0">
              <a:solidFill>
                <a:schemeClr val="bg1"/>
              </a:solidFill>
              <a:latin typeface="Bahnschrift Light Condensed" panose="020B0502040204020203" pitchFamily="34" charset="0"/>
              <a:ea typeface="KoPubWorld돋움체 Bold" panose="000008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184427" y="4189126"/>
            <a:ext cx="563261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액자 26"/>
          <p:cNvSpPr/>
          <p:nvPr/>
        </p:nvSpPr>
        <p:spPr>
          <a:xfrm>
            <a:off x="1222287" y="687537"/>
            <a:ext cx="9747426" cy="5482926"/>
          </a:xfrm>
          <a:prstGeom prst="frame">
            <a:avLst>
              <a:gd name="adj1" fmla="val 74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4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522042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4"/>
          <p:cNvSpPr>
            <a:spLocks noGrp="1"/>
          </p:cNvSpPr>
          <p:nvPr>
            <p:ph type="ctrTitle"/>
          </p:nvPr>
        </p:nvSpPr>
        <p:spPr>
          <a:xfrm>
            <a:off x="1" y="534271"/>
            <a:ext cx="3930080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Q-Learning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968763" y="345047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057663" y="364372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이등변 삼각형 34"/>
          <p:cNvSpPr/>
          <p:nvPr/>
        </p:nvSpPr>
        <p:spPr>
          <a:xfrm rot="5400000">
            <a:off x="781772" y="2207913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 flipH="1">
            <a:off x="1236787" y="2123009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function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1236787" y="2746310"/>
            <a:ext cx="6789613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현재 상태에서 어떤 행동을 하려고 할 때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</a:p>
          <a:p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내가 받을 보상을 미리 알려주는 함수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694" y="4484414"/>
            <a:ext cx="67627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0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522042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4"/>
          <p:cNvSpPr>
            <a:spLocks noGrp="1"/>
          </p:cNvSpPr>
          <p:nvPr>
            <p:ph type="ctrTitle"/>
          </p:nvPr>
        </p:nvSpPr>
        <p:spPr>
          <a:xfrm>
            <a:off x="1" y="534271"/>
            <a:ext cx="3930080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Q-Learning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968763" y="345047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057663" y="364372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이등변 삼각형 34"/>
          <p:cNvSpPr/>
          <p:nvPr/>
        </p:nvSpPr>
        <p:spPr>
          <a:xfrm rot="5400000">
            <a:off x="781772" y="2207913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 flipH="1">
            <a:off x="1236786" y="2123009"/>
            <a:ext cx="46941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Optimal Policy (</a:t>
            </a:r>
            <a:r>
              <a:rPr lang="ko-KR" altLang="en-US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 정책</a:t>
            </a:r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1236786" y="2746310"/>
            <a:ext cx="7856413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가능한 행동 중 보상이 최대인 곳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성공률이 높은 곳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선택하여 가는 방법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135" y="4638125"/>
            <a:ext cx="5791065" cy="85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6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522042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4"/>
          <p:cNvSpPr>
            <a:spLocks noGrp="1"/>
          </p:cNvSpPr>
          <p:nvPr>
            <p:ph type="ctrTitle"/>
          </p:nvPr>
        </p:nvSpPr>
        <p:spPr>
          <a:xfrm>
            <a:off x="1" y="534271"/>
            <a:ext cx="3930080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Q-Learning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968763" y="345047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057663" y="364372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87" y="2341678"/>
            <a:ext cx="6457337" cy="33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3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522042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4"/>
          <p:cNvSpPr>
            <a:spLocks noGrp="1"/>
          </p:cNvSpPr>
          <p:nvPr>
            <p:ph type="ctrTitle"/>
          </p:nvPr>
        </p:nvSpPr>
        <p:spPr>
          <a:xfrm>
            <a:off x="1" y="534271"/>
            <a:ext cx="3930080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Q-Learning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968763" y="345047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057663" y="364372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이등변 삼각형 34"/>
          <p:cNvSpPr/>
          <p:nvPr/>
        </p:nvSpPr>
        <p:spPr>
          <a:xfrm rot="5400000">
            <a:off x="163954" y="2134300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 flipH="1">
            <a:off x="618968" y="2049396"/>
            <a:ext cx="46941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Learning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618968" y="2888140"/>
            <a:ext cx="78564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Q</a:t>
            </a:r>
            <a:r>
              <a:rPr lang="ko-KR" altLang="en-US" sz="28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funct</a:t>
            </a:r>
            <a:r>
              <a:rPr lang="en-US" altLang="ko-KR" sz="28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on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보상을 예측하는 방법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460" y="1943480"/>
            <a:ext cx="6070616" cy="41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0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-81123" y="-581676"/>
            <a:ext cx="12266579" cy="8419559"/>
            <a:chOff x="0" y="-548976"/>
            <a:chExt cx="12266579" cy="8419559"/>
          </a:xfrm>
        </p:grpSpPr>
        <p:sp>
          <p:nvSpPr>
            <p:cNvPr id="35" name="직사각형 34"/>
            <p:cNvSpPr/>
            <p:nvPr/>
          </p:nvSpPr>
          <p:spPr>
            <a:xfrm>
              <a:off x="0" y="-166709"/>
              <a:ext cx="12266579" cy="7072008"/>
            </a:xfrm>
            <a:prstGeom prst="rect">
              <a:avLst/>
            </a:prstGeom>
            <a:gradFill>
              <a:gsLst>
                <a:gs pos="0">
                  <a:srgbClr val="1D106A"/>
                </a:gs>
                <a:gs pos="25000">
                  <a:srgbClr val="2E1D57"/>
                </a:gs>
                <a:gs pos="100000">
                  <a:srgbClr val="A60202"/>
                </a:gs>
                <a:gs pos="74000">
                  <a:srgbClr val="9B2155"/>
                </a:gs>
                <a:gs pos="49000">
                  <a:srgbClr val="782C59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5400000">
              <a:off x="9380189" y="-477969"/>
              <a:ext cx="1029596" cy="887582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/>
            <p:cNvSpPr/>
            <p:nvPr/>
          </p:nvSpPr>
          <p:spPr>
            <a:xfrm rot="20397588" flipH="1">
              <a:off x="563937" y="2116169"/>
              <a:ext cx="534865" cy="461090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19915312" flipH="1">
              <a:off x="10810105" y="5282534"/>
              <a:ext cx="1207918" cy="104130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/>
            <p:cNvSpPr/>
            <p:nvPr/>
          </p:nvSpPr>
          <p:spPr>
            <a:xfrm rot="5400000" flipH="1">
              <a:off x="499625" y="6064500"/>
              <a:ext cx="1239598" cy="106861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19135596" flipH="1">
              <a:off x="8329511" y="4825723"/>
              <a:ext cx="744682" cy="641967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/>
            <p:cNvSpPr/>
            <p:nvPr/>
          </p:nvSpPr>
          <p:spPr>
            <a:xfrm rot="5400000" flipH="1">
              <a:off x="6552788" y="6672822"/>
              <a:ext cx="1286485" cy="110903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/>
            <p:cNvSpPr/>
            <p:nvPr/>
          </p:nvSpPr>
          <p:spPr>
            <a:xfrm rot="8743495" flipH="1">
              <a:off x="4099332" y="1217705"/>
              <a:ext cx="888645" cy="766073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1479860" flipH="1">
              <a:off x="11194794" y="761794"/>
              <a:ext cx="438539" cy="378051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84441" y="1942418"/>
            <a:ext cx="9023117" cy="2167195"/>
          </a:xfrm>
        </p:spPr>
        <p:txBody>
          <a:bodyPr>
            <a:normAutofit/>
          </a:bodyPr>
          <a:lstStyle/>
          <a:p>
            <a:r>
              <a:rPr lang="en-US" altLang="ko-KR" sz="8800" dirty="0" smtClean="0">
                <a:solidFill>
                  <a:schemeClr val="bg1"/>
                </a:solidFill>
                <a:latin typeface="Bahnschrift Light Condensed" panose="020B0502040204020203" pitchFamily="34" charset="0"/>
                <a:ea typeface="KoPubWorld돋움체 Bold" panose="00000800000000000000" pitchFamily="2" charset="-127"/>
                <a:cs typeface="Arial" panose="020B0604020202020204" pitchFamily="34" charset="0"/>
              </a:rPr>
              <a:t>Exploit &amp; Exploration</a:t>
            </a:r>
            <a:endParaRPr lang="ko-KR" altLang="en-US" sz="8800" dirty="0">
              <a:solidFill>
                <a:schemeClr val="bg1"/>
              </a:solidFill>
              <a:latin typeface="Bahnschrift Light Condensed" panose="020B0502040204020203" pitchFamily="34" charset="0"/>
              <a:ea typeface="KoPubWorld돋움체 Bold" panose="000008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184427" y="4189126"/>
            <a:ext cx="563261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액자 26"/>
          <p:cNvSpPr/>
          <p:nvPr/>
        </p:nvSpPr>
        <p:spPr>
          <a:xfrm>
            <a:off x="1222287" y="687537"/>
            <a:ext cx="9747426" cy="5482926"/>
          </a:xfrm>
          <a:prstGeom prst="frame">
            <a:avLst>
              <a:gd name="adj1" fmla="val 74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14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0" y="491026"/>
            <a:ext cx="6461666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4"/>
          <p:cNvSpPr>
            <a:spLocks noGrp="1"/>
          </p:cNvSpPr>
          <p:nvPr>
            <p:ph type="ctrTitle"/>
          </p:nvPr>
        </p:nvSpPr>
        <p:spPr>
          <a:xfrm>
            <a:off x="0" y="503255"/>
            <a:ext cx="6037943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Exploit &amp; Exploration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175915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264815" y="33335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이등변 삼각형 29"/>
          <p:cNvSpPr/>
          <p:nvPr/>
        </p:nvSpPr>
        <p:spPr>
          <a:xfrm rot="5400000">
            <a:off x="870734" y="2942687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 flipH="1">
            <a:off x="1325748" y="2857783"/>
            <a:ext cx="672605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Exploit :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이전에 해본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경험을 따라가는 방법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이등변 삼각형 32"/>
          <p:cNvSpPr/>
          <p:nvPr/>
        </p:nvSpPr>
        <p:spPr>
          <a:xfrm rot="5400000">
            <a:off x="870735" y="3800135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 flipH="1">
            <a:off x="1325750" y="3715231"/>
            <a:ext cx="551194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Exploration: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새로운 길을 찾는 방법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01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92928"/>
            <a:ext cx="3219450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42874" y="497710"/>
            <a:ext cx="2790825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CONTENTS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933699" y="165903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022599" y="337353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44750" y="2156628"/>
            <a:ext cx="7467600" cy="3888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ko-KR" sz="3000" dirty="0" smtClean="0">
                <a:solidFill>
                  <a:srgbClr val="2617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en-US" altLang="ko-KR" sz="3000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What is RL?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ko-KR" sz="3000" dirty="0" smtClean="0">
                <a:solidFill>
                  <a:srgbClr val="391F57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</a:t>
            </a:r>
            <a:r>
              <a:rPr lang="en-US" altLang="ko-KR" sz="3000" dirty="0" smtClean="0">
                <a:solidFill>
                  <a:srgbClr val="391F5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en-US" altLang="ko-KR" sz="3000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Q-Learning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ko-KR" sz="3000" dirty="0" smtClean="0">
                <a:solidFill>
                  <a:srgbClr val="6628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en-US" altLang="ko-KR" sz="3000" dirty="0" smtClean="0">
                <a:solidFill>
                  <a:srgbClr val="6628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en-US" altLang="ko-KR" sz="3000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Exploit &amp; Exploration</a:t>
            </a:r>
            <a:endParaRPr lang="en-US" altLang="ko-KR" sz="30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ko-KR" sz="3000" dirty="0" smtClean="0">
                <a:solidFill>
                  <a:srgbClr val="85285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</a:t>
            </a:r>
            <a:r>
              <a:rPr lang="en-US" altLang="ko-KR" sz="3000" dirty="0" smtClean="0">
                <a:solidFill>
                  <a:srgbClr val="85285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en-US" altLang="ko-KR" sz="3000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Deterministic &amp; Stochastic</a:t>
            </a:r>
            <a:endParaRPr lang="en-US" altLang="ko-KR" sz="30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ko-KR" sz="3000" dirty="0" smtClean="0">
                <a:solidFill>
                  <a:srgbClr val="95235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</a:t>
            </a:r>
            <a:r>
              <a:rPr lang="en-US" altLang="ko-KR" sz="3000" dirty="0" smtClean="0">
                <a:solidFill>
                  <a:srgbClr val="95235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5. </a:t>
            </a:r>
            <a:r>
              <a:rPr lang="en-US" altLang="ko-KR" sz="3000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Q-Network</a:t>
            </a:r>
            <a:endParaRPr lang="en-US" altLang="ko-KR" sz="30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ko-KR" sz="3000" dirty="0" smtClean="0">
                <a:solidFill>
                  <a:srgbClr val="A0132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</a:t>
            </a:r>
            <a:r>
              <a:rPr lang="en-US" altLang="ko-KR" sz="3000" dirty="0" smtClean="0">
                <a:solidFill>
                  <a:srgbClr val="A0132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6. </a:t>
            </a:r>
            <a:r>
              <a:rPr lang="en-US" altLang="ko-KR" sz="3000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DQN</a:t>
            </a:r>
            <a:endParaRPr lang="en-US" altLang="ko-KR" sz="30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 rot="5400000">
            <a:off x="7071972" y="1419162"/>
            <a:ext cx="7518403" cy="4680080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9597588" flipH="1">
            <a:off x="10563742" y="3625807"/>
            <a:ext cx="534865" cy="44948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 rot="11784616" flipH="1">
            <a:off x="9537252" y="1286169"/>
            <a:ext cx="1806212" cy="1517882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 rot="16200000" flipH="1">
            <a:off x="11649042" y="238802"/>
            <a:ext cx="1208394" cy="1068618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 rot="12279860" flipH="1">
            <a:off x="9562397" y="5931060"/>
            <a:ext cx="438539" cy="368534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 rot="17559136">
            <a:off x="9671033" y="4465465"/>
            <a:ext cx="2976792" cy="2632466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/>
          <p:cNvSpPr/>
          <p:nvPr/>
        </p:nvSpPr>
        <p:spPr>
          <a:xfrm rot="20400152" flipH="1">
            <a:off x="11631297" y="2893505"/>
            <a:ext cx="970609" cy="815668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/>
          <p:cNvSpPr/>
          <p:nvPr/>
        </p:nvSpPr>
        <p:spPr>
          <a:xfrm rot="19543495" flipH="1">
            <a:off x="8462501" y="3669736"/>
            <a:ext cx="888645" cy="746789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 flipH="1" flipV="1">
            <a:off x="8831013" y="0"/>
            <a:ext cx="54383" cy="751840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21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0" y="491026"/>
            <a:ext cx="6461666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4"/>
          <p:cNvSpPr>
            <a:spLocks noGrp="1"/>
          </p:cNvSpPr>
          <p:nvPr>
            <p:ph type="ctrTitle"/>
          </p:nvPr>
        </p:nvSpPr>
        <p:spPr>
          <a:xfrm>
            <a:off x="0" y="503255"/>
            <a:ext cx="6037943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Exploit &amp; Exploration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175915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264815" y="33335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이등변 삼각형 29"/>
          <p:cNvSpPr/>
          <p:nvPr/>
        </p:nvSpPr>
        <p:spPr>
          <a:xfrm rot="5400000">
            <a:off x="870734" y="2942687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 flipH="1">
            <a:off x="1325750" y="2924088"/>
            <a:ext cx="1034064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기존의 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Q-Learning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은 이전에 갔던 길로만 가는 문제가 발생 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(Exploit)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이등변 삼각형 32"/>
          <p:cNvSpPr/>
          <p:nvPr/>
        </p:nvSpPr>
        <p:spPr>
          <a:xfrm rot="5400000">
            <a:off x="870735" y="3800135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 flipH="1">
            <a:off x="1325750" y="3715231"/>
            <a:ext cx="623075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돌연변이를 발생시켜 문제를 해결 해보자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!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751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0" y="491026"/>
            <a:ext cx="6461666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4"/>
          <p:cNvSpPr>
            <a:spLocks noGrp="1"/>
          </p:cNvSpPr>
          <p:nvPr>
            <p:ph type="ctrTitle"/>
          </p:nvPr>
        </p:nvSpPr>
        <p:spPr>
          <a:xfrm>
            <a:off x="0" y="503255"/>
            <a:ext cx="6037943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Exploit &amp; Exploration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175915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264815" y="33335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이등변 삼각형 23"/>
          <p:cNvSpPr/>
          <p:nvPr/>
        </p:nvSpPr>
        <p:spPr>
          <a:xfrm rot="5400000">
            <a:off x="781772" y="2207913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 flipH="1">
            <a:off x="1236787" y="2123009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E-greedy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1236786" y="2961753"/>
            <a:ext cx="72087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경로를 찾기 위해 돌연변이를 일으키는 방법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3815129"/>
            <a:ext cx="846772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1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0" y="491026"/>
            <a:ext cx="6461666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4"/>
          <p:cNvSpPr>
            <a:spLocks noGrp="1"/>
          </p:cNvSpPr>
          <p:nvPr>
            <p:ph type="ctrTitle"/>
          </p:nvPr>
        </p:nvSpPr>
        <p:spPr>
          <a:xfrm>
            <a:off x="0" y="503255"/>
            <a:ext cx="6037943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Exploit &amp; Exploration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175915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264815" y="33335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이등변 삼각형 23"/>
          <p:cNvSpPr/>
          <p:nvPr/>
        </p:nvSpPr>
        <p:spPr>
          <a:xfrm rot="5400000">
            <a:off x="781772" y="2059805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 flipH="1">
            <a:off x="1236786" y="1974901"/>
            <a:ext cx="39194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Decaying E-greedy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1236785" y="2598202"/>
            <a:ext cx="8789081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E-greedy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와 같은 방법이지만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</a:p>
          <a:p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학습 후반으로 갈수록</a:t>
            </a:r>
            <a:r>
              <a:rPr lang="en-US" altLang="ko-KR" sz="28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돌연변이 선택을 줄이는 방법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741" y="3701604"/>
            <a:ext cx="82391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5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0" y="491026"/>
            <a:ext cx="6461666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4"/>
          <p:cNvSpPr>
            <a:spLocks noGrp="1"/>
          </p:cNvSpPr>
          <p:nvPr>
            <p:ph type="ctrTitle"/>
          </p:nvPr>
        </p:nvSpPr>
        <p:spPr>
          <a:xfrm>
            <a:off x="0" y="503255"/>
            <a:ext cx="6037943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Exploit &amp; Exploration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175915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264815" y="33335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이등변 삼각형 23"/>
          <p:cNvSpPr/>
          <p:nvPr/>
        </p:nvSpPr>
        <p:spPr>
          <a:xfrm rot="5400000">
            <a:off x="781772" y="1843629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 flipH="1">
            <a:off x="1236786" y="1758725"/>
            <a:ext cx="39194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Random noise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1236784" y="2324694"/>
            <a:ext cx="10429613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ko-KR" altLang="en-US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기존의 </a:t>
            </a:r>
            <a:r>
              <a:rPr lang="en-US" altLang="ko-KR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Q(</a:t>
            </a:r>
            <a:r>
              <a:rPr lang="en-US" altLang="ko-KR" sz="2400" dirty="0" err="1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s,a</a:t>
            </a:r>
            <a:r>
              <a:rPr lang="en-US" altLang="ko-KR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값에 무작위 </a:t>
            </a:r>
            <a:r>
              <a:rPr lang="en-US" altLang="ko-KR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noise</a:t>
            </a:r>
            <a:r>
              <a:rPr lang="ko-KR" altLang="en-US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추가하여</a:t>
            </a:r>
            <a:r>
              <a:rPr lang="en-US" altLang="ko-KR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최댓값을 변경하는 방법</a:t>
            </a:r>
            <a:endParaRPr lang="en-US" altLang="ko-KR" sz="2400" dirty="0" smtClean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altLang="ko-KR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Q(</a:t>
            </a:r>
            <a:r>
              <a:rPr lang="en-US" altLang="ko-KR" sz="2400" dirty="0" err="1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s,a</a:t>
            </a:r>
            <a:r>
              <a:rPr lang="en-US" altLang="ko-KR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 높을수록</a:t>
            </a:r>
            <a:r>
              <a:rPr lang="en-US" altLang="ko-KR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높은 확률로 선택되게 하는 방법</a:t>
            </a:r>
            <a:endParaRPr lang="en-US" altLang="ko-KR" sz="2400" dirty="0" smtClean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altLang="ko-KR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Decaying</a:t>
            </a:r>
            <a:r>
              <a:rPr lang="ko-KR" altLang="en-US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적용할 수 있다</a:t>
            </a:r>
            <a:r>
              <a:rPr lang="en-US" altLang="ko-KR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sz="2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1" y="3901567"/>
            <a:ext cx="7050386" cy="266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9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0" y="491026"/>
            <a:ext cx="6461666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4"/>
          <p:cNvSpPr>
            <a:spLocks noGrp="1"/>
          </p:cNvSpPr>
          <p:nvPr>
            <p:ph type="ctrTitle"/>
          </p:nvPr>
        </p:nvSpPr>
        <p:spPr>
          <a:xfrm>
            <a:off x="0" y="503255"/>
            <a:ext cx="6037943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Exploit &amp; Exploration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175915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264815" y="33335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이등변 삼각형 23"/>
          <p:cNvSpPr/>
          <p:nvPr/>
        </p:nvSpPr>
        <p:spPr>
          <a:xfrm rot="5400000">
            <a:off x="781772" y="1843629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 flipH="1">
            <a:off x="1236786" y="1758725"/>
            <a:ext cx="39194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Discounted reward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1236784" y="2282906"/>
            <a:ext cx="10429613" cy="9848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ko-KR" altLang="en-US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현재보다 멀 수록 받는 보상을 줄이는 방법</a:t>
            </a:r>
            <a:endParaRPr lang="en-US" altLang="ko-KR" sz="2400" dirty="0" smtClean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altLang="ko-KR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ko-KR" altLang="en-US" sz="2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3" y="2795500"/>
            <a:ext cx="1247775" cy="504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944" y="3389312"/>
            <a:ext cx="96202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3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0" y="491026"/>
            <a:ext cx="6461666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4"/>
          <p:cNvSpPr>
            <a:spLocks noGrp="1"/>
          </p:cNvSpPr>
          <p:nvPr>
            <p:ph type="ctrTitle"/>
          </p:nvPr>
        </p:nvSpPr>
        <p:spPr>
          <a:xfrm>
            <a:off x="0" y="503255"/>
            <a:ext cx="6037943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Exploit &amp; Exploration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175915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264815" y="33335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94" y="4050419"/>
            <a:ext cx="7905750" cy="981075"/>
          </a:xfrm>
          <a:prstGeom prst="rect">
            <a:avLst/>
          </a:prstGeom>
        </p:spPr>
      </p:pic>
      <p:sp>
        <p:nvSpPr>
          <p:cNvPr id="23" name="이등변 삼각형 22"/>
          <p:cNvSpPr/>
          <p:nvPr/>
        </p:nvSpPr>
        <p:spPr>
          <a:xfrm rot="5400000">
            <a:off x="781772" y="2207913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 flipH="1">
            <a:off x="1236787" y="2123009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Learning Algorithm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1236786" y="2961753"/>
            <a:ext cx="72087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+ discounted reward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5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-81123" y="-581676"/>
            <a:ext cx="12266579" cy="8419559"/>
            <a:chOff x="0" y="-548976"/>
            <a:chExt cx="12266579" cy="8419559"/>
          </a:xfrm>
        </p:grpSpPr>
        <p:sp>
          <p:nvSpPr>
            <p:cNvPr id="35" name="직사각형 34"/>
            <p:cNvSpPr/>
            <p:nvPr/>
          </p:nvSpPr>
          <p:spPr>
            <a:xfrm>
              <a:off x="0" y="-166709"/>
              <a:ext cx="12266579" cy="7072008"/>
            </a:xfrm>
            <a:prstGeom prst="rect">
              <a:avLst/>
            </a:prstGeom>
            <a:gradFill>
              <a:gsLst>
                <a:gs pos="0">
                  <a:srgbClr val="1D106A"/>
                </a:gs>
                <a:gs pos="25000">
                  <a:srgbClr val="2E1D57"/>
                </a:gs>
                <a:gs pos="100000">
                  <a:srgbClr val="A60202"/>
                </a:gs>
                <a:gs pos="74000">
                  <a:srgbClr val="9B2155"/>
                </a:gs>
                <a:gs pos="49000">
                  <a:srgbClr val="782C59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5400000">
              <a:off x="9380189" y="-477969"/>
              <a:ext cx="1029596" cy="887582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/>
            <p:cNvSpPr/>
            <p:nvPr/>
          </p:nvSpPr>
          <p:spPr>
            <a:xfrm rot="20397588" flipH="1">
              <a:off x="563937" y="2116169"/>
              <a:ext cx="534865" cy="461090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19915312" flipH="1">
              <a:off x="10810105" y="5282534"/>
              <a:ext cx="1207918" cy="104130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/>
            <p:cNvSpPr/>
            <p:nvPr/>
          </p:nvSpPr>
          <p:spPr>
            <a:xfrm rot="5400000" flipH="1">
              <a:off x="499625" y="6064500"/>
              <a:ext cx="1239598" cy="106861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19135596" flipH="1">
              <a:off x="8329511" y="4825723"/>
              <a:ext cx="744682" cy="641967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/>
            <p:cNvSpPr/>
            <p:nvPr/>
          </p:nvSpPr>
          <p:spPr>
            <a:xfrm rot="5400000" flipH="1">
              <a:off x="6552788" y="6672822"/>
              <a:ext cx="1286485" cy="110903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/>
            <p:cNvSpPr/>
            <p:nvPr/>
          </p:nvSpPr>
          <p:spPr>
            <a:xfrm rot="8743495" flipH="1">
              <a:off x="4099332" y="1217705"/>
              <a:ext cx="888645" cy="766073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1479860" flipH="1">
              <a:off x="11194794" y="761794"/>
              <a:ext cx="438539" cy="378051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84441" y="1830797"/>
            <a:ext cx="9023117" cy="2167195"/>
          </a:xfrm>
        </p:spPr>
        <p:txBody>
          <a:bodyPr>
            <a:norm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Bahnschrift Light Condensed" panose="020B0502040204020203" pitchFamily="34" charset="0"/>
                <a:ea typeface="KoPubWorld돋움체 Bold" panose="00000800000000000000" pitchFamily="2" charset="-127"/>
                <a:cs typeface="Arial" panose="020B0604020202020204" pitchFamily="34" charset="0"/>
              </a:rPr>
              <a:t>Deterministic &amp; Stochastic</a:t>
            </a:r>
            <a:endParaRPr lang="ko-KR" altLang="en-US" sz="7200" dirty="0">
              <a:solidFill>
                <a:schemeClr val="bg1"/>
              </a:solidFill>
              <a:latin typeface="Bahnschrift Light Condensed" panose="020B0502040204020203" pitchFamily="34" charset="0"/>
              <a:ea typeface="KoPubWorld돋움체 Bold" panose="000008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184427" y="4189126"/>
            <a:ext cx="563261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액자 26"/>
          <p:cNvSpPr/>
          <p:nvPr/>
        </p:nvSpPr>
        <p:spPr>
          <a:xfrm>
            <a:off x="1222287" y="687537"/>
            <a:ext cx="9747426" cy="5482926"/>
          </a:xfrm>
          <a:prstGeom prst="frame">
            <a:avLst>
              <a:gd name="adj1" fmla="val 74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62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4316160" y="267503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513666"/>
            <a:ext cx="7536158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4"/>
          <p:cNvSpPr txBox="1">
            <a:spLocks/>
          </p:cNvSpPr>
          <p:nvPr/>
        </p:nvSpPr>
        <p:spPr>
          <a:xfrm>
            <a:off x="-2" y="525895"/>
            <a:ext cx="7250407" cy="919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Deterministic &amp; Stochastic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7250406" y="2579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339306" y="27728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이등변 삼각형 25"/>
          <p:cNvSpPr/>
          <p:nvPr/>
        </p:nvSpPr>
        <p:spPr>
          <a:xfrm rot="5400000">
            <a:off x="858034" y="3133458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 flipH="1">
            <a:off x="1313047" y="3048554"/>
            <a:ext cx="922795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Deterministic :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같은 행동을 할 때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같은 보상을 얻게 되는 방식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이등변 삼각형 28"/>
          <p:cNvSpPr/>
          <p:nvPr/>
        </p:nvSpPr>
        <p:spPr>
          <a:xfrm rot="5400000">
            <a:off x="858035" y="3990906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 flipH="1">
            <a:off x="1313050" y="3906002"/>
            <a:ext cx="908825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Stochastic :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같은 행동을 해도 다른 보상을 얻을 수 있는 방식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89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4316160" y="267503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513666"/>
            <a:ext cx="7536158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4"/>
          <p:cNvSpPr txBox="1">
            <a:spLocks/>
          </p:cNvSpPr>
          <p:nvPr/>
        </p:nvSpPr>
        <p:spPr>
          <a:xfrm>
            <a:off x="-2" y="525895"/>
            <a:ext cx="7250407" cy="919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Deterministic &amp; Stochastic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7250406" y="2579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339306" y="27728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이등변 삼각형 25"/>
          <p:cNvSpPr/>
          <p:nvPr/>
        </p:nvSpPr>
        <p:spPr>
          <a:xfrm rot="5400000">
            <a:off x="375435" y="3143677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 flipH="1">
            <a:off x="830447" y="3058773"/>
            <a:ext cx="113615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환경이 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stochastic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 경우에는 기존의 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Q-Learning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사용해도 성공률이 낮다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이등변 삼각형 28"/>
          <p:cNvSpPr/>
          <p:nvPr/>
        </p:nvSpPr>
        <p:spPr>
          <a:xfrm rot="5400000">
            <a:off x="375436" y="4001125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 flipH="1">
            <a:off x="830451" y="3916221"/>
            <a:ext cx="908825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Learning rate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이용하여 값을 조금씩만 변경하자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!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38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4316160" y="267503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513666"/>
            <a:ext cx="7536158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4"/>
          <p:cNvSpPr txBox="1">
            <a:spLocks/>
          </p:cNvSpPr>
          <p:nvPr/>
        </p:nvSpPr>
        <p:spPr>
          <a:xfrm>
            <a:off x="-2" y="525895"/>
            <a:ext cx="7250407" cy="919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Deterministic &amp; Stochastic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7250406" y="2579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339306" y="27728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01" y="4086737"/>
            <a:ext cx="11011637" cy="1800135"/>
          </a:xfrm>
          <a:prstGeom prst="rect">
            <a:avLst/>
          </a:prstGeom>
        </p:spPr>
      </p:pic>
      <p:sp>
        <p:nvSpPr>
          <p:cNvPr id="33" name="이등변 삼각형 32"/>
          <p:cNvSpPr/>
          <p:nvPr/>
        </p:nvSpPr>
        <p:spPr>
          <a:xfrm rot="5400000">
            <a:off x="781772" y="2207913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 flipH="1">
            <a:off x="1236787" y="2123009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Learning Algorithm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 flipH="1">
            <a:off x="1236786" y="2746310"/>
            <a:ext cx="7208713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+ discounted reward</a:t>
            </a:r>
          </a:p>
          <a:p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+ learning rate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41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-81123" y="-581676"/>
            <a:ext cx="12266579" cy="8419559"/>
            <a:chOff x="0" y="-548976"/>
            <a:chExt cx="12266579" cy="8419559"/>
          </a:xfrm>
        </p:grpSpPr>
        <p:sp>
          <p:nvSpPr>
            <p:cNvPr id="35" name="직사각형 34"/>
            <p:cNvSpPr/>
            <p:nvPr/>
          </p:nvSpPr>
          <p:spPr>
            <a:xfrm>
              <a:off x="0" y="-166709"/>
              <a:ext cx="12266579" cy="7072008"/>
            </a:xfrm>
            <a:prstGeom prst="rect">
              <a:avLst/>
            </a:prstGeom>
            <a:gradFill>
              <a:gsLst>
                <a:gs pos="0">
                  <a:srgbClr val="1D106A"/>
                </a:gs>
                <a:gs pos="25000">
                  <a:srgbClr val="2E1D57"/>
                </a:gs>
                <a:gs pos="100000">
                  <a:srgbClr val="A60202"/>
                </a:gs>
                <a:gs pos="74000">
                  <a:srgbClr val="9B2155"/>
                </a:gs>
                <a:gs pos="49000">
                  <a:srgbClr val="782C59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5400000">
              <a:off x="9380189" y="-477969"/>
              <a:ext cx="1029596" cy="887582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/>
            <p:cNvSpPr/>
            <p:nvPr/>
          </p:nvSpPr>
          <p:spPr>
            <a:xfrm rot="20397588" flipH="1">
              <a:off x="563937" y="2116169"/>
              <a:ext cx="534865" cy="461090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19915312" flipH="1">
              <a:off x="10810105" y="5282534"/>
              <a:ext cx="1207918" cy="104130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/>
            <p:cNvSpPr/>
            <p:nvPr/>
          </p:nvSpPr>
          <p:spPr>
            <a:xfrm rot="5400000" flipH="1">
              <a:off x="499625" y="6064500"/>
              <a:ext cx="1239598" cy="106861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19135596" flipH="1">
              <a:off x="8329511" y="4825723"/>
              <a:ext cx="744682" cy="641967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/>
            <p:cNvSpPr/>
            <p:nvPr/>
          </p:nvSpPr>
          <p:spPr>
            <a:xfrm rot="5400000" flipH="1">
              <a:off x="6552788" y="6672822"/>
              <a:ext cx="1286485" cy="110903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/>
            <p:cNvSpPr/>
            <p:nvPr/>
          </p:nvSpPr>
          <p:spPr>
            <a:xfrm rot="8743495" flipH="1">
              <a:off x="4099332" y="1217705"/>
              <a:ext cx="888645" cy="766073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1479860" flipH="1">
              <a:off x="11194794" y="761794"/>
              <a:ext cx="438539" cy="378051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84441" y="1942418"/>
            <a:ext cx="9023117" cy="2167195"/>
          </a:xfrm>
        </p:spPr>
        <p:txBody>
          <a:bodyPr>
            <a:normAutofit/>
          </a:bodyPr>
          <a:lstStyle/>
          <a:p>
            <a:r>
              <a:rPr lang="en-US" altLang="ko-KR" sz="9800" dirty="0" smtClean="0">
                <a:solidFill>
                  <a:schemeClr val="bg1"/>
                </a:solidFill>
                <a:latin typeface="Bahnschrift Light Condensed" panose="020B0502040204020203" pitchFamily="34" charset="0"/>
                <a:ea typeface="KoPubWorld돋움체 Bold" panose="00000800000000000000" pitchFamily="2" charset="-127"/>
                <a:cs typeface="Arial" panose="020B0604020202020204" pitchFamily="34" charset="0"/>
              </a:rPr>
              <a:t>What is RL?</a:t>
            </a:r>
            <a:endParaRPr lang="ko-KR" altLang="en-US" sz="9800" dirty="0">
              <a:solidFill>
                <a:schemeClr val="bg1"/>
              </a:solidFill>
              <a:latin typeface="Bahnschrift Light Condensed" panose="020B0502040204020203" pitchFamily="34" charset="0"/>
              <a:ea typeface="KoPubWorld돋움체 Bold" panose="000008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184427" y="4189126"/>
            <a:ext cx="563261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액자 26"/>
          <p:cNvSpPr/>
          <p:nvPr/>
        </p:nvSpPr>
        <p:spPr>
          <a:xfrm>
            <a:off x="1222287" y="687537"/>
            <a:ext cx="9747426" cy="5482926"/>
          </a:xfrm>
          <a:prstGeom prst="frame">
            <a:avLst>
              <a:gd name="adj1" fmla="val 74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85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4316160" y="267503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513666"/>
            <a:ext cx="7536158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4"/>
          <p:cNvSpPr txBox="1">
            <a:spLocks/>
          </p:cNvSpPr>
          <p:nvPr/>
        </p:nvSpPr>
        <p:spPr>
          <a:xfrm>
            <a:off x="-2" y="525895"/>
            <a:ext cx="7250407" cy="919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Deterministic &amp; Stochastic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7250406" y="2579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339306" y="27728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3667"/>
          <a:stretch/>
        </p:blipFill>
        <p:spPr>
          <a:xfrm>
            <a:off x="2332991" y="1688319"/>
            <a:ext cx="7692876" cy="46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4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-81123" y="-581676"/>
            <a:ext cx="12266579" cy="8419559"/>
            <a:chOff x="0" y="-548976"/>
            <a:chExt cx="12266579" cy="8419559"/>
          </a:xfrm>
        </p:grpSpPr>
        <p:sp>
          <p:nvSpPr>
            <p:cNvPr id="35" name="직사각형 34"/>
            <p:cNvSpPr/>
            <p:nvPr/>
          </p:nvSpPr>
          <p:spPr>
            <a:xfrm>
              <a:off x="0" y="-166709"/>
              <a:ext cx="12266579" cy="7072008"/>
            </a:xfrm>
            <a:prstGeom prst="rect">
              <a:avLst/>
            </a:prstGeom>
            <a:gradFill>
              <a:gsLst>
                <a:gs pos="0">
                  <a:srgbClr val="1D106A"/>
                </a:gs>
                <a:gs pos="25000">
                  <a:srgbClr val="2E1D57"/>
                </a:gs>
                <a:gs pos="100000">
                  <a:srgbClr val="A60202"/>
                </a:gs>
                <a:gs pos="74000">
                  <a:srgbClr val="9B2155"/>
                </a:gs>
                <a:gs pos="49000">
                  <a:srgbClr val="782C59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5400000">
              <a:off x="9380189" y="-477969"/>
              <a:ext cx="1029596" cy="887582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/>
            <p:cNvSpPr/>
            <p:nvPr/>
          </p:nvSpPr>
          <p:spPr>
            <a:xfrm rot="20397588" flipH="1">
              <a:off x="563937" y="2116169"/>
              <a:ext cx="534865" cy="461090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19915312" flipH="1">
              <a:off x="10810105" y="5282534"/>
              <a:ext cx="1207918" cy="104130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/>
            <p:cNvSpPr/>
            <p:nvPr/>
          </p:nvSpPr>
          <p:spPr>
            <a:xfrm rot="5400000" flipH="1">
              <a:off x="499625" y="6064500"/>
              <a:ext cx="1239598" cy="106861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19135596" flipH="1">
              <a:off x="8329511" y="4825723"/>
              <a:ext cx="744682" cy="641967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/>
            <p:cNvSpPr/>
            <p:nvPr/>
          </p:nvSpPr>
          <p:spPr>
            <a:xfrm rot="5400000" flipH="1">
              <a:off x="6552788" y="6672822"/>
              <a:ext cx="1286485" cy="110903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/>
            <p:cNvSpPr/>
            <p:nvPr/>
          </p:nvSpPr>
          <p:spPr>
            <a:xfrm rot="8743495" flipH="1">
              <a:off x="4099332" y="1217705"/>
              <a:ext cx="888645" cy="766073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1479860" flipH="1">
              <a:off x="11194794" y="761794"/>
              <a:ext cx="438539" cy="378051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84441" y="1942418"/>
            <a:ext cx="9023117" cy="2167195"/>
          </a:xfrm>
        </p:spPr>
        <p:txBody>
          <a:bodyPr>
            <a:normAutofit/>
          </a:bodyPr>
          <a:lstStyle/>
          <a:p>
            <a:r>
              <a:rPr lang="en-US" altLang="ko-KR" sz="9800" dirty="0" smtClean="0">
                <a:solidFill>
                  <a:schemeClr val="bg1"/>
                </a:solidFill>
                <a:latin typeface="Bahnschrift Light Condensed" panose="020B0502040204020203" pitchFamily="34" charset="0"/>
                <a:ea typeface="KoPubWorld돋움체 Bold" panose="00000800000000000000" pitchFamily="2" charset="-127"/>
                <a:cs typeface="Arial" panose="020B0604020202020204" pitchFamily="34" charset="0"/>
              </a:rPr>
              <a:t>Q-Network</a:t>
            </a:r>
            <a:endParaRPr lang="ko-KR" altLang="en-US" sz="9800" dirty="0">
              <a:solidFill>
                <a:schemeClr val="bg1"/>
              </a:solidFill>
              <a:latin typeface="Bahnschrift Light Condensed" panose="020B0502040204020203" pitchFamily="34" charset="0"/>
              <a:ea typeface="KoPubWorld돋움체 Bold" panose="000008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184427" y="4189126"/>
            <a:ext cx="563261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액자 26"/>
          <p:cNvSpPr/>
          <p:nvPr/>
        </p:nvSpPr>
        <p:spPr>
          <a:xfrm>
            <a:off x="1222287" y="687537"/>
            <a:ext cx="9747426" cy="5482926"/>
          </a:xfrm>
          <a:prstGeom prst="frame">
            <a:avLst>
              <a:gd name="adj1" fmla="val 74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98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4316161" y="340074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405061" y="511524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507527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4"/>
          <p:cNvSpPr txBox="1">
            <a:spLocks/>
          </p:cNvSpPr>
          <p:nvPr/>
        </p:nvSpPr>
        <p:spPr>
          <a:xfrm>
            <a:off x="0" y="519756"/>
            <a:ext cx="3975499" cy="919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Q-Network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968763" y="330532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057663" y="349857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이등변 삼각형 25"/>
          <p:cNvSpPr/>
          <p:nvPr/>
        </p:nvSpPr>
        <p:spPr>
          <a:xfrm rot="5400000">
            <a:off x="1995960" y="3231195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 flipH="1">
            <a:off x="2450971" y="3146291"/>
            <a:ext cx="69673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기존의 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Q-table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은 메모리를 너무 차지한다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이등변 삼각형 28"/>
          <p:cNvSpPr/>
          <p:nvPr/>
        </p:nvSpPr>
        <p:spPr>
          <a:xfrm rot="5400000">
            <a:off x="1995961" y="4088643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 flipH="1">
            <a:off x="2450976" y="4003739"/>
            <a:ext cx="908825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Table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Network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바꾸어 메모리를 줄여보자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!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50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4316161" y="340074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405061" y="511524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507527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4"/>
          <p:cNvSpPr txBox="1">
            <a:spLocks/>
          </p:cNvSpPr>
          <p:nvPr/>
        </p:nvSpPr>
        <p:spPr>
          <a:xfrm>
            <a:off x="0" y="519756"/>
            <a:ext cx="3975499" cy="919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Q-Network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968763" y="330532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057663" y="349857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0" name="Picture 2" descr="Q network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518" y="2682991"/>
            <a:ext cx="61912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23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5"/>
          <a:stretch/>
        </p:blipFill>
        <p:spPr>
          <a:xfrm>
            <a:off x="976169" y="1500952"/>
            <a:ext cx="10285800" cy="519198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507527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4"/>
          <p:cNvSpPr txBox="1">
            <a:spLocks/>
          </p:cNvSpPr>
          <p:nvPr/>
        </p:nvSpPr>
        <p:spPr>
          <a:xfrm>
            <a:off x="0" y="519756"/>
            <a:ext cx="3975499" cy="919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Q-Network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968763" y="330532"/>
            <a:ext cx="6736" cy="110836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057663" y="349857"/>
            <a:ext cx="0" cy="10890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70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-81123" y="-581676"/>
            <a:ext cx="12266579" cy="8419559"/>
            <a:chOff x="0" y="-548976"/>
            <a:chExt cx="12266579" cy="8419559"/>
          </a:xfrm>
        </p:grpSpPr>
        <p:sp>
          <p:nvSpPr>
            <p:cNvPr id="35" name="직사각형 34"/>
            <p:cNvSpPr/>
            <p:nvPr/>
          </p:nvSpPr>
          <p:spPr>
            <a:xfrm>
              <a:off x="0" y="-166709"/>
              <a:ext cx="12266579" cy="7072008"/>
            </a:xfrm>
            <a:prstGeom prst="rect">
              <a:avLst/>
            </a:prstGeom>
            <a:gradFill>
              <a:gsLst>
                <a:gs pos="0">
                  <a:srgbClr val="1D106A"/>
                </a:gs>
                <a:gs pos="25000">
                  <a:srgbClr val="2E1D57"/>
                </a:gs>
                <a:gs pos="100000">
                  <a:srgbClr val="A60202"/>
                </a:gs>
                <a:gs pos="74000">
                  <a:srgbClr val="9B2155"/>
                </a:gs>
                <a:gs pos="49000">
                  <a:srgbClr val="782C59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5400000">
              <a:off x="9380189" y="-477969"/>
              <a:ext cx="1029596" cy="887582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/>
            <p:cNvSpPr/>
            <p:nvPr/>
          </p:nvSpPr>
          <p:spPr>
            <a:xfrm rot="20397588" flipH="1">
              <a:off x="563937" y="2116169"/>
              <a:ext cx="534865" cy="461090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19915312" flipH="1">
              <a:off x="10810105" y="5282534"/>
              <a:ext cx="1207918" cy="104130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/>
            <p:cNvSpPr/>
            <p:nvPr/>
          </p:nvSpPr>
          <p:spPr>
            <a:xfrm rot="5400000" flipH="1">
              <a:off x="499625" y="6064500"/>
              <a:ext cx="1239598" cy="106861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19135596" flipH="1">
              <a:off x="8329511" y="4825723"/>
              <a:ext cx="744682" cy="641967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/>
            <p:cNvSpPr/>
            <p:nvPr/>
          </p:nvSpPr>
          <p:spPr>
            <a:xfrm rot="5400000" flipH="1">
              <a:off x="6552788" y="6672822"/>
              <a:ext cx="1286485" cy="110903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/>
            <p:cNvSpPr/>
            <p:nvPr/>
          </p:nvSpPr>
          <p:spPr>
            <a:xfrm rot="8743495" flipH="1">
              <a:off x="4099332" y="1217705"/>
              <a:ext cx="888645" cy="766073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1479860" flipH="1">
              <a:off x="11194794" y="761794"/>
              <a:ext cx="438539" cy="378051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72610" y="2134789"/>
            <a:ext cx="9023117" cy="2167195"/>
          </a:xfrm>
        </p:spPr>
        <p:txBody>
          <a:bodyPr>
            <a:noAutofit/>
          </a:bodyPr>
          <a:lstStyle/>
          <a:p>
            <a:r>
              <a:rPr lang="en-US" altLang="ko-KR" sz="13800" dirty="0" smtClean="0">
                <a:solidFill>
                  <a:schemeClr val="bg1"/>
                </a:solidFill>
                <a:latin typeface="Bahnschrift Light Condensed" panose="020B0502040204020203" pitchFamily="34" charset="0"/>
                <a:ea typeface="KoPubWorld돋움체 Bold" panose="00000800000000000000" pitchFamily="2" charset="-127"/>
                <a:cs typeface="Arial" panose="020B0604020202020204" pitchFamily="34" charset="0"/>
              </a:rPr>
              <a:t>DQN</a:t>
            </a:r>
            <a:endParaRPr lang="ko-KR" altLang="en-US" sz="13800" dirty="0">
              <a:solidFill>
                <a:schemeClr val="bg1"/>
              </a:solidFill>
              <a:latin typeface="Bahnschrift Light Condensed" panose="020B0502040204020203" pitchFamily="34" charset="0"/>
              <a:ea typeface="KoPubWorld돋움체 Bold" panose="000008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184427" y="4189126"/>
            <a:ext cx="563261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액자 26"/>
          <p:cNvSpPr/>
          <p:nvPr/>
        </p:nvSpPr>
        <p:spPr>
          <a:xfrm>
            <a:off x="1222287" y="687537"/>
            <a:ext cx="9747426" cy="5482926"/>
          </a:xfrm>
          <a:prstGeom prst="frame">
            <a:avLst>
              <a:gd name="adj1" fmla="val 74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53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4270"/>
            <a:ext cx="331014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0" y="539052"/>
            <a:ext cx="3024391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DQN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024391" y="354588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113291" y="526038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이등변 삼각형 29"/>
          <p:cNvSpPr/>
          <p:nvPr/>
        </p:nvSpPr>
        <p:spPr>
          <a:xfrm rot="5400000">
            <a:off x="1473263" y="2750344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 flipH="1">
            <a:off x="1928274" y="2665440"/>
            <a:ext cx="69673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상태와 다음 상태가 너무 유사하다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1435863" y="4067684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 flipH="1">
            <a:off x="1890874" y="3982780"/>
            <a:ext cx="69673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업데이트 타겟이 불안정하다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 flipH="1">
            <a:off x="1928273" y="3131649"/>
            <a:ext cx="696735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Correlation between samples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 flipH="1">
            <a:off x="1928273" y="4463089"/>
            <a:ext cx="696735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Non-stationary target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40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968763" y="345047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057663" y="364372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이등변 삼각형 34"/>
          <p:cNvSpPr/>
          <p:nvPr/>
        </p:nvSpPr>
        <p:spPr>
          <a:xfrm rot="5400000">
            <a:off x="781772" y="2207913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 flipH="1">
            <a:off x="1236785" y="2123009"/>
            <a:ext cx="54561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Correlation between samples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1236787" y="2961753"/>
            <a:ext cx="67896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State 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사이의 유사성이 높은 경우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62469" t="69456" r="4709" b="9899"/>
          <a:stretch/>
        </p:blipFill>
        <p:spPr>
          <a:xfrm>
            <a:off x="2078044" y="4167327"/>
            <a:ext cx="8082049" cy="1429749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534270"/>
            <a:ext cx="331014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4"/>
          <p:cNvSpPr txBox="1">
            <a:spLocks/>
          </p:cNvSpPr>
          <p:nvPr/>
        </p:nvSpPr>
        <p:spPr>
          <a:xfrm>
            <a:off x="0" y="539052"/>
            <a:ext cx="3024391" cy="919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DQN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65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968763" y="345047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057663" y="364372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이등변 삼각형 34"/>
          <p:cNvSpPr/>
          <p:nvPr/>
        </p:nvSpPr>
        <p:spPr>
          <a:xfrm rot="5400000">
            <a:off x="781772" y="2207913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 flipH="1">
            <a:off x="1240706" y="2134051"/>
            <a:ext cx="54561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Non-stationary target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1236787" y="2961753"/>
            <a:ext cx="67896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Target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움직이는 경우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8151" t="37603" r="8723" b="12026"/>
          <a:stretch/>
        </p:blipFill>
        <p:spPr>
          <a:xfrm>
            <a:off x="4945870" y="2836182"/>
            <a:ext cx="6990901" cy="298982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0" y="534270"/>
            <a:ext cx="331014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4"/>
          <p:cNvSpPr>
            <a:spLocks noGrp="1"/>
          </p:cNvSpPr>
          <p:nvPr>
            <p:ph type="ctrTitle"/>
          </p:nvPr>
        </p:nvSpPr>
        <p:spPr>
          <a:xfrm>
            <a:off x="0" y="539052"/>
            <a:ext cx="3024391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DQN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84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이등변 삼각형 34"/>
          <p:cNvSpPr/>
          <p:nvPr/>
        </p:nvSpPr>
        <p:spPr>
          <a:xfrm rot="5400000">
            <a:off x="349292" y="2312889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 flipH="1">
            <a:off x="804305" y="2227985"/>
            <a:ext cx="54561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Go deep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804305" y="2705918"/>
            <a:ext cx="6383214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네트워크를 깊게 만든다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-&gt; 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다양하고 복잡한</a:t>
            </a:r>
            <a:r>
              <a:rPr lang="en-US" altLang="ko-KR" sz="28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상태를 담아낼 수 있다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5844" name="Picture 4" descr="dn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7" r="20172"/>
          <a:stretch/>
        </p:blipFill>
        <p:spPr bwMode="auto">
          <a:xfrm>
            <a:off x="7496970" y="1936786"/>
            <a:ext cx="4242725" cy="402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0" y="534270"/>
            <a:ext cx="331014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제목 4"/>
          <p:cNvSpPr txBox="1">
            <a:spLocks/>
          </p:cNvSpPr>
          <p:nvPr/>
        </p:nvSpPr>
        <p:spPr>
          <a:xfrm>
            <a:off x="0" y="539052"/>
            <a:ext cx="3024391" cy="919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DQN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81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93869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0" y="506098"/>
            <a:ext cx="3975499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What is RL?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68763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057663" y="17568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이등변 삼각형 52"/>
          <p:cNvSpPr/>
          <p:nvPr/>
        </p:nvSpPr>
        <p:spPr>
          <a:xfrm rot="5400000">
            <a:off x="3649973" y="2922941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 flipH="1">
            <a:off x="4215832" y="2820712"/>
            <a:ext cx="7589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어떤 환경 안에서 정의된 에이전트가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현재 상태에서 보상을 최대화 하는 행동을 선택하는 방법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5" name="이등변 삼각형 54"/>
          <p:cNvSpPr/>
          <p:nvPr/>
        </p:nvSpPr>
        <p:spPr>
          <a:xfrm rot="5400000">
            <a:off x="3649973" y="4423053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 flipH="1">
            <a:off x="4215832" y="4320824"/>
            <a:ext cx="7589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행동심리학에서 영감을 받은 기계 학습의 한 영역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8196" name="Picture 4" descr="dq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7" y="2016909"/>
            <a:ext cx="2877813" cy="380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96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968763" y="345047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057663" y="364372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이등변 삼각형 34"/>
          <p:cNvSpPr/>
          <p:nvPr/>
        </p:nvSpPr>
        <p:spPr>
          <a:xfrm rot="5400000">
            <a:off x="781772" y="2207913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 flipH="1">
            <a:off x="1236785" y="2123009"/>
            <a:ext cx="54561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Capture &amp; Replay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1236785" y="2795740"/>
            <a:ext cx="5311965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해당 시점의 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State, action, reward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모두 저장해두고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무작위로 몇 개를 뽑아 학습을 진행한다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7380" t="30842" r="5769" b="8460"/>
          <a:stretch/>
        </p:blipFill>
        <p:spPr>
          <a:xfrm>
            <a:off x="6431740" y="2140102"/>
            <a:ext cx="5541368" cy="352327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534270"/>
            <a:ext cx="331014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4"/>
          <p:cNvSpPr txBox="1">
            <a:spLocks/>
          </p:cNvSpPr>
          <p:nvPr/>
        </p:nvSpPr>
        <p:spPr>
          <a:xfrm>
            <a:off x="0" y="539052"/>
            <a:ext cx="3024391" cy="919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DQN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61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968763" y="345047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057663" y="364372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이등변 삼각형 34"/>
          <p:cNvSpPr/>
          <p:nvPr/>
        </p:nvSpPr>
        <p:spPr>
          <a:xfrm rot="5400000">
            <a:off x="781772" y="2207913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 flipH="1">
            <a:off x="1236783" y="2123009"/>
            <a:ext cx="98742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Separate and copy networks : create a target network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1236785" y="2717009"/>
            <a:ext cx="9189914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네트워크를 분리하여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예측하는 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Q function(main network)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과 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update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되는 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Q function(target network)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분리한다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일정 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step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지나면 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network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복사해준다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7799"/>
          <a:stretch/>
        </p:blipFill>
        <p:spPr>
          <a:xfrm>
            <a:off x="1451819" y="4897669"/>
            <a:ext cx="9334500" cy="1554439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534270"/>
            <a:ext cx="331014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4"/>
          <p:cNvSpPr txBox="1">
            <a:spLocks/>
          </p:cNvSpPr>
          <p:nvPr/>
        </p:nvSpPr>
        <p:spPr>
          <a:xfrm>
            <a:off x="0" y="539052"/>
            <a:ext cx="3024391" cy="919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DQN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0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968763" y="345047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057663" y="364372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6979" t="16653" r="8855" b="8018"/>
          <a:stretch/>
        </p:blipFill>
        <p:spPr>
          <a:xfrm>
            <a:off x="687750" y="-11380"/>
            <a:ext cx="10503979" cy="6513368"/>
          </a:xfrm>
          <a:prstGeom prst="rect">
            <a:avLst/>
          </a:prstGeom>
        </p:spPr>
      </p:pic>
      <p:sp>
        <p:nvSpPr>
          <p:cNvPr id="24" name="제목 4"/>
          <p:cNvSpPr txBox="1">
            <a:spLocks/>
          </p:cNvSpPr>
          <p:nvPr/>
        </p:nvSpPr>
        <p:spPr>
          <a:xfrm>
            <a:off x="0" y="539052"/>
            <a:ext cx="3024391" cy="919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DQN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75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93869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0" y="506098"/>
            <a:ext cx="3975499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What is RL?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68763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057663" y="17568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이등변 삼각형 24"/>
          <p:cNvSpPr/>
          <p:nvPr/>
        </p:nvSpPr>
        <p:spPr>
          <a:xfrm rot="5400000">
            <a:off x="1150134" y="2204794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 flipH="1">
            <a:off x="1605149" y="2119890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Environment :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환경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1150135" y="3062242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 flipH="1">
            <a:off x="1605150" y="2977338"/>
            <a:ext cx="3240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Agent :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에이전트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이등변 삼각형 32"/>
          <p:cNvSpPr/>
          <p:nvPr/>
        </p:nvSpPr>
        <p:spPr>
          <a:xfrm rot="5400000">
            <a:off x="1150134" y="3900662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 flipH="1">
            <a:off x="1605149" y="3815758"/>
            <a:ext cx="3082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State :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상태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1150134" y="4752128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 flipH="1">
            <a:off x="1605147" y="4667224"/>
            <a:ext cx="30821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Action :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행동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3" name="이등변 삼각형 42"/>
          <p:cNvSpPr/>
          <p:nvPr/>
        </p:nvSpPr>
        <p:spPr>
          <a:xfrm rot="5400000">
            <a:off x="1150135" y="5534060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 flipH="1">
            <a:off x="1605147" y="5449156"/>
            <a:ext cx="30821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Reward :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보상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2290" name="Picture 2" descr="ë¬¼ìí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3"/>
          <a:stretch/>
        </p:blipFill>
        <p:spPr bwMode="auto">
          <a:xfrm>
            <a:off x="6820507" y="2217167"/>
            <a:ext cx="3710805" cy="372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05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93869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0" y="506098"/>
            <a:ext cx="3975499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What is RL?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68763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057663" y="17568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 flipH="1">
            <a:off x="1605149" y="2756624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= Pacman Game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2" name="이등변 삼각형 61"/>
          <p:cNvSpPr/>
          <p:nvPr/>
        </p:nvSpPr>
        <p:spPr>
          <a:xfrm rot="5400000">
            <a:off x="1150134" y="2204794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 flipH="1">
            <a:off x="1605149" y="2119890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Environment : </a:t>
            </a:r>
            <a:r>
              <a:rPr lang="ko-KR" altLang="en-US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환경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4" name="Picture 6" descr="í©ë§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r="20869"/>
          <a:stretch/>
        </p:blipFill>
        <p:spPr bwMode="auto">
          <a:xfrm>
            <a:off x="6839949" y="1845635"/>
            <a:ext cx="4548764" cy="4314691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꺾인 연결선 2"/>
          <p:cNvCxnSpPr>
            <a:endCxn id="64" idx="1"/>
          </p:cNvCxnSpPr>
          <p:nvPr/>
        </p:nvCxnSpPr>
        <p:spPr>
          <a:xfrm>
            <a:off x="4963886" y="3033486"/>
            <a:ext cx="1876063" cy="969495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58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93869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0" y="506098"/>
            <a:ext cx="3975499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What is RL?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68763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057663" y="17568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 flipH="1">
            <a:off x="1605149" y="2756624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= Pacman (Player)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2" name="이등변 삼각형 61"/>
          <p:cNvSpPr/>
          <p:nvPr/>
        </p:nvSpPr>
        <p:spPr>
          <a:xfrm rot="5400000">
            <a:off x="1150134" y="2204794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 flipH="1">
            <a:off x="1605149" y="2119890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Agent :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에이전트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1" name="Picture 6" descr="í©ë§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r="20869"/>
          <a:stretch/>
        </p:blipFill>
        <p:spPr bwMode="auto">
          <a:xfrm>
            <a:off x="6839949" y="1845635"/>
            <a:ext cx="4548764" cy="431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꺾인 연결선 21"/>
          <p:cNvCxnSpPr>
            <a:stCxn id="60" idx="1"/>
          </p:cNvCxnSpPr>
          <p:nvPr/>
        </p:nvCxnSpPr>
        <p:spPr>
          <a:xfrm>
            <a:off x="4845476" y="3018234"/>
            <a:ext cx="5024238" cy="2047252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61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93869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0" y="506098"/>
            <a:ext cx="3975499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What is RL?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68763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057663" y="17568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6" descr="í©ë§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r="20869"/>
          <a:stretch/>
        </p:blipFill>
        <p:spPr bwMode="auto">
          <a:xfrm>
            <a:off x="7495294" y="677852"/>
            <a:ext cx="4548764" cy="431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/>
          <p:cNvSpPr txBox="1"/>
          <p:nvPr/>
        </p:nvSpPr>
        <p:spPr>
          <a:xfrm flipH="1">
            <a:off x="1605149" y="2785468"/>
            <a:ext cx="463500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= 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귀신들의 위치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플레이어 위치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power bullet 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위치 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etc..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2" name="이등변 삼각형 61"/>
          <p:cNvSpPr/>
          <p:nvPr/>
        </p:nvSpPr>
        <p:spPr>
          <a:xfrm rot="5400000">
            <a:off x="1150134" y="2204794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 flipH="1">
            <a:off x="1605149" y="2119890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State :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상태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1605149" y="3845468"/>
            <a:ext cx="459245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= 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게임의 한 프레임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6" name="Picture 6" descr="í©ë§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r="20869"/>
          <a:stretch/>
        </p:blipFill>
        <p:spPr bwMode="auto">
          <a:xfrm>
            <a:off x="7000841" y="923368"/>
            <a:ext cx="4548764" cy="431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í©ë§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r="20869"/>
          <a:stretch/>
        </p:blipFill>
        <p:spPr bwMode="auto">
          <a:xfrm>
            <a:off x="6396444" y="1300990"/>
            <a:ext cx="4548764" cy="431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14453" y="5855239"/>
            <a:ext cx="4902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 smtClean="0">
                <a:latin typeface="Arial" panose="020B0604020202020204" pitchFamily="34" charset="0"/>
                <a:ea typeface="KoPubWorld돋움체 Medium" panose="00000600000000000000" pitchFamily="2" charset="-127"/>
                <a:cs typeface="Arial" panose="020B0604020202020204" pitchFamily="34" charset="0"/>
              </a:rPr>
              <a:t>S_i</a:t>
            </a:r>
            <a:r>
              <a:rPr lang="en-US" altLang="ko-KR" sz="2800" dirty="0" smtClean="0">
                <a:latin typeface="Arial" panose="020B0604020202020204" pitchFamily="34" charset="0"/>
                <a:ea typeface="KoPubWorld돋움체 Medium" panose="00000600000000000000" pitchFamily="2" charset="-127"/>
                <a:cs typeface="Arial" panose="020B0604020202020204" pitchFamily="34" charset="0"/>
              </a:rPr>
              <a:t>:     </a:t>
            </a:r>
            <a:r>
              <a:rPr lang="en-US" altLang="ko-KR" sz="2800" dirty="0" err="1" smtClean="0">
                <a:latin typeface="Arial" panose="020B0604020202020204" pitchFamily="34" charset="0"/>
                <a:ea typeface="KoPubWorld돋움체 Medium" panose="00000600000000000000" pitchFamily="2" charset="-127"/>
                <a:cs typeface="Arial" panose="020B0604020202020204" pitchFamily="34" charset="0"/>
              </a:rPr>
              <a:t>i</a:t>
            </a:r>
            <a:r>
              <a:rPr lang="en-US" altLang="ko-KR" sz="2800" dirty="0" smtClean="0">
                <a:latin typeface="Arial" panose="020B0604020202020204" pitchFamily="34" charset="0"/>
                <a:ea typeface="KoPubWorld돋움체 Medium" panose="00000600000000000000" pitchFamily="2" charset="-127"/>
                <a:cs typeface="Arial" panose="020B0604020202020204" pitchFamily="34" charset="0"/>
              </a:rPr>
              <a:t>=1, 2, 3, … n</a:t>
            </a:r>
            <a:endParaRPr lang="ko-KR" altLang="en-US" sz="2800" dirty="0">
              <a:latin typeface="Arial" panose="020B0604020202020204" pitchFamily="34" charset="0"/>
              <a:ea typeface="KoPubWorld돋움체 Medium" panose="000006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41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93869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0" y="506098"/>
            <a:ext cx="3975499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What is RL?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68763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057663" y="17568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6" descr="í©ë§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r="20869"/>
          <a:stretch/>
        </p:blipFill>
        <p:spPr bwMode="auto">
          <a:xfrm>
            <a:off x="6839949" y="1845635"/>
            <a:ext cx="4548764" cy="431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이등변 삼각형 61"/>
          <p:cNvSpPr/>
          <p:nvPr/>
        </p:nvSpPr>
        <p:spPr>
          <a:xfrm rot="5400000">
            <a:off x="1150134" y="2204794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 flipH="1">
            <a:off x="1605149" y="2119890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Action :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행동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 flipH="1">
            <a:off x="1605149" y="2756624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= 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상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좌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우 이동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10051267" y="4452939"/>
            <a:ext cx="0" cy="5370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10051267" y="5181836"/>
            <a:ext cx="0" cy="5279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 flipV="1">
            <a:off x="9422507" y="5088200"/>
            <a:ext cx="532589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10153140" y="5088200"/>
            <a:ext cx="510950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90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594</Words>
  <Application>Microsoft Office PowerPoint</Application>
  <PresentationFormat>와이드스크린</PresentationFormat>
  <Paragraphs>131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KoPubWorld돋움체 Bold</vt:lpstr>
      <vt:lpstr>KoPubWorld돋움체 Light</vt:lpstr>
      <vt:lpstr>KoPubWorld돋움체 Medium</vt:lpstr>
      <vt:lpstr>맑은 고딕</vt:lpstr>
      <vt:lpstr>Arial</vt:lpstr>
      <vt:lpstr>Bahnschrift Light Condensed</vt:lpstr>
      <vt:lpstr>Office 테마</vt:lpstr>
      <vt:lpstr>DQN</vt:lpstr>
      <vt:lpstr>CONTENTS</vt:lpstr>
      <vt:lpstr>What is RL?</vt:lpstr>
      <vt:lpstr>What is RL?</vt:lpstr>
      <vt:lpstr>What is RL?</vt:lpstr>
      <vt:lpstr>What is RL?</vt:lpstr>
      <vt:lpstr>What is RL?</vt:lpstr>
      <vt:lpstr>What is RL?</vt:lpstr>
      <vt:lpstr>What is RL?</vt:lpstr>
      <vt:lpstr>What is RL?</vt:lpstr>
      <vt:lpstr>What is RL?</vt:lpstr>
      <vt:lpstr>What is RL?</vt:lpstr>
      <vt:lpstr>Q-Learning</vt:lpstr>
      <vt:lpstr>Q-Learning</vt:lpstr>
      <vt:lpstr>Q-Learning</vt:lpstr>
      <vt:lpstr>Q-Learning</vt:lpstr>
      <vt:lpstr>Q-Learning</vt:lpstr>
      <vt:lpstr>Exploit &amp; Exploration</vt:lpstr>
      <vt:lpstr>Exploit &amp; Exploration</vt:lpstr>
      <vt:lpstr>Exploit &amp; Exploration</vt:lpstr>
      <vt:lpstr>Exploit &amp; Exploration</vt:lpstr>
      <vt:lpstr>Exploit &amp; Exploration</vt:lpstr>
      <vt:lpstr>Exploit &amp; Exploration</vt:lpstr>
      <vt:lpstr>Exploit &amp; Exploration</vt:lpstr>
      <vt:lpstr>Exploit &amp; Exploration</vt:lpstr>
      <vt:lpstr>Deterministic &amp; Stochastic</vt:lpstr>
      <vt:lpstr>PowerPoint 프레젠테이션</vt:lpstr>
      <vt:lpstr>PowerPoint 프레젠테이션</vt:lpstr>
      <vt:lpstr>PowerPoint 프레젠테이션</vt:lpstr>
      <vt:lpstr>PowerPoint 프레젠테이션</vt:lpstr>
      <vt:lpstr>Q-Network</vt:lpstr>
      <vt:lpstr>PowerPoint 프레젠테이션</vt:lpstr>
      <vt:lpstr>PowerPoint 프레젠테이션</vt:lpstr>
      <vt:lpstr>PowerPoint 프레젠테이션</vt:lpstr>
      <vt:lpstr>DQN</vt:lpstr>
      <vt:lpstr>DQN</vt:lpstr>
      <vt:lpstr>PowerPoint 프레젠테이션</vt:lpstr>
      <vt:lpstr>DQN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파뤼나잇</dc:title>
  <dc:creator>_ Aura</dc:creator>
  <cp:lastModifiedBy>_ Aura</cp:lastModifiedBy>
  <cp:revision>356</cp:revision>
  <dcterms:created xsi:type="dcterms:W3CDTF">2019-07-24T11:04:22Z</dcterms:created>
  <dcterms:modified xsi:type="dcterms:W3CDTF">2019-07-24T16:37:42Z</dcterms:modified>
</cp:coreProperties>
</file>